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93"/>
          <p:cNvSpPr txBox="1">
            <a:spLocks noChangeArrowheads="1"/>
          </p:cNvSpPr>
          <p:nvPr/>
        </p:nvSpPr>
        <p:spPr bwMode="auto">
          <a:xfrm flipH="1">
            <a:off x="6858000" y="157480"/>
            <a:ext cx="2004695" cy="665480"/>
          </a:xfrm>
          <a:prstGeom prst="rect">
            <a:avLst/>
          </a:prstGeom>
          <a:solidFill>
            <a:srgbClr val="FFFFFF"/>
          </a:solidFill>
          <a:ln w="9525">
            <a:noFill/>
            <a:miter lim="800000"/>
            <a:headEnd/>
            <a:tailEnd/>
          </a:ln>
        </p:spPr>
        <p:txBody>
          <a:bodyPr rot="0" vert="horz" wrap="square" lIns="0" tIns="0" rIns="0" bIns="0" anchor="t" anchorCtr="0">
            <a:noAutofit/>
          </a:bodyPr>
          <a:lstStyle/>
          <a:p>
            <a:pPr algn="ctr" rtl="0">
              <a:lnSpc>
                <a:spcPct val="115000"/>
              </a:lnSpc>
              <a:spcAft>
                <a:spcPts val="0"/>
              </a:spcAft>
            </a:pPr>
            <a:r>
              <a:rPr lang="en-US" sz="1400" b="1" dirty="0">
                <a:effectLst/>
                <a:latin typeface="Calibri"/>
                <a:ea typeface="Calibri"/>
                <a:cs typeface="Arial"/>
              </a:rPr>
              <a:t>Lecturer: Assist prof.</a:t>
            </a:r>
            <a:endParaRPr lang="en-US" sz="1100" dirty="0">
              <a:effectLst/>
              <a:latin typeface="Calibri"/>
              <a:ea typeface="Calibri"/>
              <a:cs typeface="Arial"/>
            </a:endParaRPr>
          </a:p>
          <a:p>
            <a:pPr algn="ctr" rtl="0">
              <a:lnSpc>
                <a:spcPct val="115000"/>
              </a:lnSpc>
              <a:spcAft>
                <a:spcPts val="0"/>
              </a:spcAft>
            </a:pPr>
            <a:r>
              <a:rPr lang="en-US" sz="1400" b="1" dirty="0" err="1">
                <a:effectLst/>
                <a:latin typeface="Calibri"/>
                <a:ea typeface="Calibri"/>
                <a:cs typeface="Arial"/>
              </a:rPr>
              <a:t>Dr.Sally</a:t>
            </a:r>
            <a:r>
              <a:rPr lang="en-US" sz="1400" b="1" dirty="0">
                <a:effectLst/>
                <a:latin typeface="Calibri"/>
                <a:ea typeface="Calibri"/>
                <a:cs typeface="Arial"/>
              </a:rPr>
              <a:t> Ahmed</a:t>
            </a:r>
            <a:endParaRPr lang="en-US" sz="1100" dirty="0">
              <a:effectLst/>
              <a:latin typeface="Calibri"/>
              <a:ea typeface="Calibri"/>
              <a:cs typeface="Arial"/>
            </a:endParaRPr>
          </a:p>
        </p:txBody>
      </p:sp>
      <p:sp>
        <p:nvSpPr>
          <p:cNvPr id="5" name="مربع نص 2"/>
          <p:cNvSpPr txBox="1">
            <a:spLocks noChangeArrowheads="1"/>
          </p:cNvSpPr>
          <p:nvPr/>
        </p:nvSpPr>
        <p:spPr bwMode="auto">
          <a:xfrm flipH="1">
            <a:off x="3970337" y="124460"/>
            <a:ext cx="1402715" cy="665480"/>
          </a:xfrm>
          <a:prstGeom prst="rect">
            <a:avLst/>
          </a:prstGeom>
          <a:solidFill>
            <a:srgbClr val="FFFFFF"/>
          </a:solidFill>
          <a:ln w="9525">
            <a:noFill/>
            <a:miter lim="800000"/>
            <a:headEnd/>
            <a:tailEnd/>
          </a:ln>
        </p:spPr>
        <p:txBody>
          <a:bodyPr rot="0" vert="horz" wrap="square" lIns="0" tIns="0" rIns="0" bIns="0" anchor="t" anchorCtr="0">
            <a:noAutofit/>
          </a:bodyPr>
          <a:lstStyle/>
          <a:p>
            <a:pPr algn="ctr" rtl="0">
              <a:lnSpc>
                <a:spcPct val="115000"/>
              </a:lnSpc>
              <a:spcAft>
                <a:spcPts val="0"/>
              </a:spcAft>
            </a:pPr>
            <a:r>
              <a:rPr lang="en-US" sz="1400" b="1" dirty="0">
                <a:effectLst/>
                <a:latin typeface="Calibri"/>
                <a:ea typeface="Calibri"/>
                <a:cs typeface="Arial"/>
              </a:rPr>
              <a:t>Parasitology</a:t>
            </a:r>
            <a:endParaRPr lang="en-US" sz="1100" dirty="0">
              <a:effectLst/>
              <a:latin typeface="Calibri"/>
              <a:ea typeface="Calibri"/>
              <a:cs typeface="Arial"/>
            </a:endParaRPr>
          </a:p>
          <a:p>
            <a:pPr algn="ctr" rtl="0">
              <a:lnSpc>
                <a:spcPct val="115000"/>
              </a:lnSpc>
              <a:spcAft>
                <a:spcPts val="0"/>
              </a:spcAft>
            </a:pPr>
            <a:r>
              <a:rPr lang="en-US" sz="1400" b="1" dirty="0">
                <a:effectLst/>
                <a:latin typeface="Calibri"/>
                <a:ea typeface="Calibri"/>
                <a:cs typeface="Arial"/>
              </a:rPr>
              <a:t>10</a:t>
            </a:r>
            <a:r>
              <a:rPr lang="en-US" sz="1400" b="1" baseline="30000" dirty="0">
                <a:effectLst/>
                <a:latin typeface="Calibri"/>
                <a:ea typeface="Calibri"/>
                <a:cs typeface="Arial"/>
              </a:rPr>
              <a:t>th</a:t>
            </a:r>
            <a:r>
              <a:rPr lang="en-US" sz="1400" b="1" dirty="0">
                <a:effectLst/>
                <a:latin typeface="Calibri"/>
                <a:ea typeface="Calibri"/>
                <a:cs typeface="Arial"/>
              </a:rPr>
              <a:t> </a:t>
            </a:r>
            <a:r>
              <a:rPr lang="en-US" sz="1400" b="1" dirty="0">
                <a:effectLst/>
                <a:latin typeface="Arial"/>
                <a:ea typeface="Calibri"/>
                <a:cs typeface="Arial"/>
              </a:rPr>
              <a:t> </a:t>
            </a:r>
            <a:r>
              <a:rPr lang="en-US" sz="1400" b="1" dirty="0">
                <a:effectLst/>
                <a:latin typeface="Calibri"/>
                <a:ea typeface="Calibri"/>
                <a:cs typeface="Arial"/>
              </a:rPr>
              <a:t> </a:t>
            </a:r>
            <a:r>
              <a:rPr lang="en-US" sz="1400" b="1" dirty="0" err="1">
                <a:effectLst/>
                <a:latin typeface="Calibri"/>
                <a:ea typeface="Calibri"/>
                <a:cs typeface="Arial"/>
              </a:rPr>
              <a:t>Lec</a:t>
            </a:r>
            <a:r>
              <a:rPr lang="en-US" sz="1400" b="1" dirty="0">
                <a:effectLst/>
                <a:latin typeface="Calibri"/>
                <a:ea typeface="Calibri"/>
                <a:cs typeface="Arial"/>
              </a:rPr>
              <a:t>.</a:t>
            </a:r>
            <a:endParaRPr lang="en-US" sz="1100" dirty="0">
              <a:effectLst/>
              <a:latin typeface="Calibri"/>
              <a:ea typeface="Calibri"/>
              <a:cs typeface="Arial"/>
            </a:endParaRPr>
          </a:p>
        </p:txBody>
      </p:sp>
      <p:sp>
        <p:nvSpPr>
          <p:cNvPr id="6" name="مربع نص 2"/>
          <p:cNvSpPr txBox="1">
            <a:spLocks noChangeArrowheads="1"/>
          </p:cNvSpPr>
          <p:nvPr/>
        </p:nvSpPr>
        <p:spPr bwMode="auto">
          <a:xfrm flipH="1">
            <a:off x="228600" y="137160"/>
            <a:ext cx="1402715" cy="665480"/>
          </a:xfrm>
          <a:prstGeom prst="rect">
            <a:avLst/>
          </a:prstGeom>
          <a:solidFill>
            <a:srgbClr val="FFFFFF"/>
          </a:solidFill>
          <a:ln w="9525">
            <a:noFill/>
            <a:miter lim="800000"/>
            <a:headEnd/>
            <a:tailEnd/>
          </a:ln>
        </p:spPr>
        <p:txBody>
          <a:bodyPr rot="0" vert="horz" wrap="square" lIns="0" tIns="0" rIns="0" bIns="0" anchor="t" anchorCtr="0">
            <a:noAutofit/>
          </a:bodyPr>
          <a:lstStyle/>
          <a:p>
            <a:pPr algn="l" rtl="0">
              <a:lnSpc>
                <a:spcPct val="115000"/>
              </a:lnSpc>
              <a:spcAft>
                <a:spcPts val="0"/>
              </a:spcAft>
            </a:pPr>
            <a:r>
              <a:rPr lang="en-US" sz="1400" b="1" dirty="0">
                <a:effectLst/>
                <a:latin typeface="Calibri"/>
                <a:ea typeface="Calibri"/>
                <a:cs typeface="Arial"/>
              </a:rPr>
              <a:t>Microbiology Dep.</a:t>
            </a:r>
            <a:endParaRPr lang="en-US" sz="1100" dirty="0">
              <a:effectLst/>
              <a:latin typeface="Calibri"/>
              <a:ea typeface="Calibri"/>
              <a:cs typeface="Arial"/>
            </a:endParaRPr>
          </a:p>
          <a:p>
            <a:pPr algn="l" rtl="0">
              <a:lnSpc>
                <a:spcPct val="115000"/>
              </a:lnSpc>
              <a:spcAft>
                <a:spcPts val="0"/>
              </a:spcAft>
            </a:pPr>
            <a:r>
              <a:rPr lang="en-US" sz="1400" b="1" dirty="0">
                <a:effectLst/>
                <a:latin typeface="Calibri"/>
                <a:ea typeface="Calibri"/>
                <a:cs typeface="Arial"/>
              </a:rPr>
              <a:t>Second year</a:t>
            </a:r>
            <a:endParaRPr lang="en-US" sz="1100" dirty="0">
              <a:effectLst/>
              <a:latin typeface="Calibri"/>
              <a:ea typeface="Calibri"/>
              <a:cs typeface="Arial"/>
            </a:endParaRPr>
          </a:p>
          <a:p>
            <a:pPr algn="l" rtl="0">
              <a:lnSpc>
                <a:spcPct val="115000"/>
              </a:lnSpc>
              <a:spcAft>
                <a:spcPts val="0"/>
              </a:spcAft>
            </a:pPr>
            <a:r>
              <a:rPr lang="en-US" sz="1400" b="1" dirty="0">
                <a:effectLst/>
                <a:latin typeface="Calibri"/>
                <a:ea typeface="Calibri"/>
                <a:cs typeface="Arial"/>
              </a:rPr>
              <a:t> </a:t>
            </a:r>
            <a:endParaRPr lang="en-US" sz="1100" dirty="0">
              <a:effectLst/>
              <a:latin typeface="Calibri"/>
              <a:ea typeface="Calibri"/>
              <a:cs typeface="Arial"/>
            </a:endParaRPr>
          </a:p>
          <a:p>
            <a:pPr algn="l" rtl="0">
              <a:lnSpc>
                <a:spcPct val="115000"/>
              </a:lnSpc>
              <a:spcAft>
                <a:spcPts val="0"/>
              </a:spcAft>
            </a:pPr>
            <a:r>
              <a:rPr lang="en-US" sz="1400" b="1" dirty="0">
                <a:effectLst/>
                <a:latin typeface="Calibri"/>
                <a:ea typeface="Calibri"/>
                <a:cs typeface="Arial"/>
              </a:rPr>
              <a:t> </a:t>
            </a:r>
            <a:endParaRPr lang="en-US" sz="1100" dirty="0">
              <a:effectLst/>
              <a:latin typeface="Calibri"/>
              <a:ea typeface="Calibri"/>
              <a:cs typeface="Arial"/>
            </a:endParaRP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8"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054" name="صورة 2" descr="Description: C:\Users\com\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70" y="1524000"/>
            <a:ext cx="6253777" cy="2209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3810000" y="976699"/>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a:t>
            </a:r>
            <a:r>
              <a:rPr kumimoji="0" lang="en-US" sz="2000" b="1" i="0" u="none" strike="noStrike" cap="none" normalizeH="0" dirty="0" err="1" smtClean="0">
                <a:ln>
                  <a:noFill/>
                </a:ln>
                <a:solidFill>
                  <a:srgbClr val="000000"/>
                </a:solidFill>
                <a:effectLst/>
                <a:latin typeface="Times New Roman" pitchFamily="18" charset="0"/>
                <a:ea typeface="Calibri" pitchFamily="34" charset="0"/>
                <a:cs typeface="Times New Roman" pitchFamily="18" charset="0"/>
              </a:rPr>
              <a:t>Trematodes</a:t>
            </a:r>
            <a:r>
              <a:rPr kumimoji="0" lang="en-US" sz="20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000" b="0" i="0" u="none" strike="noStrike" cap="none" normalizeH="0" dirty="0" smtClean="0">
              <a:ln>
                <a:noFill/>
              </a:ln>
              <a:solidFill>
                <a:schemeClr val="tx1"/>
              </a:solidFill>
              <a:effectLst/>
              <a:latin typeface="Times New Roman" pitchFamily="18" charset="0"/>
              <a:cs typeface="Times New Roman" pitchFamily="18" charset="0"/>
            </a:endParaRPr>
          </a:p>
        </p:txBody>
      </p:sp>
      <p:sp>
        <p:nvSpPr>
          <p:cNvPr id="11" name="TextBox 10"/>
          <p:cNvSpPr txBox="1"/>
          <p:nvPr/>
        </p:nvSpPr>
        <p:spPr>
          <a:xfrm>
            <a:off x="0" y="4081552"/>
            <a:ext cx="9144000" cy="2569934"/>
          </a:xfrm>
          <a:prstGeom prst="rect">
            <a:avLst/>
          </a:prstGeom>
          <a:noFill/>
        </p:spPr>
        <p:txBody>
          <a:bodyPr wrap="square" rtlCol="1">
            <a:spAutoFit/>
          </a:bodyPr>
          <a:lstStyle/>
          <a:p>
            <a:pPr>
              <a:lnSpc>
                <a:spcPct val="115000"/>
              </a:lnSpc>
            </a:pPr>
            <a:r>
              <a:rPr lang="en-US" sz="2000" b="1" dirty="0">
                <a:latin typeface="Times New Roman"/>
                <a:ea typeface="Calibri"/>
                <a:cs typeface="Arial"/>
              </a:rPr>
              <a:t>Class: </a:t>
            </a:r>
            <a:r>
              <a:rPr lang="en-US" sz="2000" b="1" dirty="0" err="1">
                <a:latin typeface="Times New Roman"/>
                <a:ea typeface="Calibri"/>
                <a:cs typeface="Arial"/>
              </a:rPr>
              <a:t>tremaoda</a:t>
            </a:r>
            <a:endParaRPr lang="en-US" sz="2000" dirty="0">
              <a:ea typeface="Calibri"/>
              <a:cs typeface="Arial"/>
            </a:endParaRPr>
          </a:p>
          <a:p>
            <a:pPr>
              <a:lnSpc>
                <a:spcPct val="115000"/>
              </a:lnSpc>
            </a:pPr>
            <a:r>
              <a:rPr lang="en-US" sz="2000" b="1" dirty="0">
                <a:latin typeface="Times New Roman"/>
                <a:ea typeface="Calibri"/>
                <a:cs typeface="Arial"/>
              </a:rPr>
              <a:t>Subclass: </a:t>
            </a:r>
            <a:r>
              <a:rPr lang="en-US" sz="2000" b="1" dirty="0" err="1">
                <a:latin typeface="Times New Roman"/>
                <a:ea typeface="Calibri"/>
                <a:cs typeface="Arial"/>
              </a:rPr>
              <a:t>Digenea</a:t>
            </a:r>
            <a:endParaRPr lang="en-US" sz="2000" dirty="0">
              <a:ea typeface="Calibri"/>
              <a:cs typeface="Arial"/>
            </a:endParaRPr>
          </a:p>
          <a:p>
            <a:pPr>
              <a:lnSpc>
                <a:spcPct val="115000"/>
              </a:lnSpc>
            </a:pPr>
            <a:r>
              <a:rPr lang="en-US" sz="2000" dirty="0">
                <a:latin typeface="Times New Roman"/>
                <a:ea typeface="Calibri"/>
                <a:cs typeface="Arial"/>
              </a:rPr>
              <a:t>Only Digenetic </a:t>
            </a:r>
            <a:r>
              <a:rPr lang="en-US" sz="2000" dirty="0" err="1">
                <a:latin typeface="Times New Roman"/>
                <a:ea typeface="Calibri"/>
                <a:cs typeface="Arial"/>
              </a:rPr>
              <a:t>trematoda</a:t>
            </a:r>
            <a:r>
              <a:rPr lang="en-US" sz="2000" dirty="0">
                <a:latin typeface="Times New Roman"/>
                <a:ea typeface="Calibri"/>
                <a:cs typeface="Arial"/>
              </a:rPr>
              <a:t> produce infection in man. Adult </a:t>
            </a:r>
            <a:r>
              <a:rPr lang="en-US" sz="2000" dirty="0" err="1">
                <a:latin typeface="Times New Roman"/>
                <a:ea typeface="Calibri"/>
                <a:cs typeface="Arial"/>
              </a:rPr>
              <a:t>trematodes</a:t>
            </a:r>
            <a:r>
              <a:rPr lang="en-US" sz="2000" dirty="0">
                <a:latin typeface="Times New Roman"/>
                <a:ea typeface="Calibri"/>
                <a:cs typeface="Arial"/>
              </a:rPr>
              <a:t> are parasites of vertebrates also called Flukes.</a:t>
            </a:r>
            <a:endParaRPr lang="en-US" sz="2000" dirty="0">
              <a:ea typeface="Calibri"/>
              <a:cs typeface="Arial"/>
            </a:endParaRPr>
          </a:p>
          <a:p>
            <a:pPr>
              <a:lnSpc>
                <a:spcPct val="115000"/>
              </a:lnSpc>
            </a:pPr>
            <a:r>
              <a:rPr lang="en-US" sz="2000" dirty="0" err="1">
                <a:latin typeface="Times New Roman"/>
                <a:ea typeface="Calibri"/>
                <a:cs typeface="Arial"/>
              </a:rPr>
              <a:t>Trematades</a:t>
            </a:r>
            <a:r>
              <a:rPr lang="en-US" sz="2000" dirty="0">
                <a:latin typeface="Times New Roman"/>
                <a:ea typeface="Calibri"/>
                <a:cs typeface="Arial"/>
              </a:rPr>
              <a:t> are hermaphrodites or </a:t>
            </a:r>
            <a:r>
              <a:rPr lang="en-US" sz="2000" dirty="0" err="1">
                <a:latin typeface="Times New Roman"/>
                <a:ea typeface="Calibri"/>
                <a:cs typeface="Arial"/>
              </a:rPr>
              <a:t>monocious</a:t>
            </a:r>
            <a:r>
              <a:rPr lang="en-US" sz="2000" dirty="0">
                <a:latin typeface="Times New Roman"/>
                <a:ea typeface="Calibri"/>
                <a:cs typeface="Arial"/>
              </a:rPr>
              <a:t> ,but </a:t>
            </a:r>
            <a:r>
              <a:rPr lang="en-US" sz="2000" dirty="0" err="1">
                <a:latin typeface="Times New Roman"/>
                <a:ea typeface="Calibri"/>
                <a:cs typeface="Arial"/>
              </a:rPr>
              <a:t>schistosomes</a:t>
            </a:r>
            <a:r>
              <a:rPr lang="en-US" sz="2000" dirty="0">
                <a:latin typeface="Times New Roman"/>
                <a:ea typeface="Calibri"/>
                <a:cs typeface="Arial"/>
              </a:rPr>
              <a:t> are unisexual(</a:t>
            </a:r>
            <a:r>
              <a:rPr lang="en-US" sz="2000" dirty="0" err="1">
                <a:latin typeface="Times New Roman"/>
                <a:ea typeface="Calibri"/>
                <a:cs typeface="Arial"/>
              </a:rPr>
              <a:t>diecious</a:t>
            </a:r>
            <a:r>
              <a:rPr lang="en-US" sz="2000" dirty="0">
                <a:latin typeface="Times New Roman"/>
                <a:ea typeface="Calibri"/>
                <a:cs typeface="Arial"/>
              </a:rPr>
              <a:t>).</a:t>
            </a:r>
            <a:endParaRPr lang="en-US" sz="2000" dirty="0">
              <a:ea typeface="Calibri"/>
              <a:cs typeface="Arial"/>
            </a:endParaRPr>
          </a:p>
          <a:p>
            <a:pPr>
              <a:lnSpc>
                <a:spcPct val="115000"/>
              </a:lnSpc>
            </a:pPr>
            <a:r>
              <a:rPr lang="en-US" sz="2000" b="1" dirty="0">
                <a:latin typeface="Times New Roman"/>
                <a:ea typeface="Calibri"/>
                <a:cs typeface="Arial"/>
              </a:rPr>
              <a:t> </a:t>
            </a:r>
            <a:endParaRPr lang="en-US" sz="2000" dirty="0">
              <a:ea typeface="Calibri"/>
              <a:cs typeface="Arial"/>
            </a:endParaRPr>
          </a:p>
        </p:txBody>
      </p:sp>
    </p:spTree>
    <p:extLst>
      <p:ext uri="{BB962C8B-B14F-4D97-AF65-F5344CB8AC3E}">
        <p14:creationId xmlns:p14="http://schemas.microsoft.com/office/powerpoint/2010/main" val="404766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755865"/>
          </a:xfrm>
          <a:prstGeom prst="rect">
            <a:avLst/>
          </a:prstGeom>
          <a:noFill/>
        </p:spPr>
        <p:txBody>
          <a:bodyPr wrap="square" rtlCol="1">
            <a:spAutoFit/>
          </a:bodyPr>
          <a:lstStyle/>
          <a:p>
            <a:pPr lvl="0">
              <a:lnSpc>
                <a:spcPct val="115000"/>
              </a:lnSpc>
            </a:pPr>
            <a:r>
              <a:rPr lang="en-US" sz="2000" b="1" dirty="0">
                <a:solidFill>
                  <a:prstClr val="black"/>
                </a:solidFill>
                <a:latin typeface="Times New Roman"/>
                <a:ea typeface="Calibri"/>
                <a:cs typeface="Arial"/>
              </a:rPr>
              <a:t>(A) Intestinal flukes</a:t>
            </a:r>
            <a:endParaRPr lang="en-US" sz="1400" dirty="0">
              <a:solidFill>
                <a:prstClr val="black"/>
              </a:solidFill>
              <a:ea typeface="Calibri"/>
              <a:cs typeface="Arial"/>
            </a:endParaRPr>
          </a:p>
          <a:p>
            <a:pPr lvl="0">
              <a:lnSpc>
                <a:spcPct val="115000"/>
              </a:lnSpc>
            </a:pPr>
            <a:r>
              <a:rPr lang="en-US" sz="2000" b="1" dirty="0">
                <a:solidFill>
                  <a:prstClr val="black"/>
                </a:solidFill>
                <a:latin typeface="Times New Roman"/>
                <a:ea typeface="Calibri"/>
                <a:cs typeface="Arial"/>
              </a:rPr>
              <a:t>1. </a:t>
            </a:r>
            <a:r>
              <a:rPr lang="en-US" sz="2000" b="1" i="1" dirty="0" err="1">
                <a:solidFill>
                  <a:prstClr val="black"/>
                </a:solidFill>
                <a:latin typeface="Times New Roman"/>
                <a:ea typeface="Calibri"/>
                <a:cs typeface="Arial"/>
              </a:rPr>
              <a:t>Fasciolopsis</a:t>
            </a:r>
            <a:r>
              <a:rPr lang="en-US" sz="2000" b="1" i="1" dirty="0">
                <a:solidFill>
                  <a:prstClr val="black"/>
                </a:solidFill>
                <a:latin typeface="Times New Roman"/>
                <a:ea typeface="Calibri"/>
                <a:cs typeface="Arial"/>
              </a:rPr>
              <a:t> </a:t>
            </a:r>
            <a:r>
              <a:rPr lang="en-US" sz="2000" b="1" i="1" dirty="0" err="1">
                <a:solidFill>
                  <a:prstClr val="black"/>
                </a:solidFill>
                <a:latin typeface="Times New Roman"/>
                <a:ea typeface="Calibri"/>
                <a:cs typeface="Arial"/>
              </a:rPr>
              <a:t>buski</a:t>
            </a:r>
            <a:r>
              <a:rPr lang="en-US" sz="2000" b="1" i="1" dirty="0">
                <a:solidFill>
                  <a:prstClr val="black"/>
                </a:solidFill>
                <a:latin typeface="Times New Roman"/>
                <a:ea typeface="Calibri"/>
                <a:cs typeface="Arial"/>
              </a:rPr>
              <a:t> </a:t>
            </a:r>
            <a:r>
              <a:rPr lang="en-US" b="1" dirty="0">
                <a:solidFill>
                  <a:prstClr val="black"/>
                </a:solidFill>
                <a:latin typeface="Times New Roman"/>
                <a:ea typeface="Calibri"/>
                <a:cs typeface="Arial"/>
              </a:rPr>
              <a:t>(Giant intestinal fluke infection or </a:t>
            </a:r>
            <a:r>
              <a:rPr lang="en-US" b="1" dirty="0" err="1">
                <a:solidFill>
                  <a:prstClr val="black"/>
                </a:solidFill>
                <a:latin typeface="Times New Roman"/>
                <a:ea typeface="Calibri"/>
                <a:cs typeface="Arial"/>
              </a:rPr>
              <a:t>fasciolopsiasis</a:t>
            </a:r>
            <a:r>
              <a:rPr lang="en-US" b="1" dirty="0">
                <a:solidFill>
                  <a:prstClr val="black"/>
                </a:solidFill>
                <a:latin typeface="Times New Roman"/>
                <a:ea typeface="Calibri"/>
                <a:cs typeface="Arial"/>
              </a:rPr>
              <a:t>)</a:t>
            </a:r>
            <a:endParaRPr lang="en-US" sz="1400" dirty="0">
              <a:solidFill>
                <a:prstClr val="black"/>
              </a:solidFill>
              <a:ea typeface="Calibri"/>
              <a:cs typeface="Arial"/>
            </a:endParaRPr>
          </a:p>
          <a:p>
            <a:pPr lvl="0" algn="just">
              <a:lnSpc>
                <a:spcPct val="115000"/>
              </a:lnSpc>
            </a:pPr>
            <a:r>
              <a:rPr lang="en-US" dirty="0">
                <a:solidFill>
                  <a:prstClr val="black"/>
                </a:solidFill>
                <a:latin typeface="Times New Roman"/>
                <a:ea typeface="Calibri"/>
                <a:cs typeface="Arial"/>
              </a:rPr>
              <a:t>This giant intestinal fluke is a parasite of central and Southeast Asia (China, Vietnam, </a:t>
            </a:r>
            <a:r>
              <a:rPr lang="en-US" dirty="0" err="1">
                <a:solidFill>
                  <a:prstClr val="black"/>
                </a:solidFill>
                <a:latin typeface="Times New Roman"/>
                <a:ea typeface="Calibri"/>
                <a:cs typeface="Arial"/>
              </a:rPr>
              <a:t>Thailand,Indonesia</a:t>
            </a:r>
            <a:r>
              <a:rPr lang="en-US" dirty="0">
                <a:solidFill>
                  <a:prstClr val="black"/>
                </a:solidFill>
                <a:latin typeface="Times New Roman"/>
                <a:ea typeface="Calibri"/>
                <a:cs typeface="Arial"/>
              </a:rPr>
              <a:t>, Malaysia, and the Indian subcontinent). An estimated 10 million infections </a:t>
            </a:r>
            <a:r>
              <a:rPr lang="en-US" dirty="0" err="1">
                <a:solidFill>
                  <a:prstClr val="black"/>
                </a:solidFill>
                <a:latin typeface="Times New Roman"/>
                <a:ea typeface="Calibri"/>
                <a:cs typeface="Arial"/>
              </a:rPr>
              <a:t>occureach</a:t>
            </a:r>
            <a:r>
              <a:rPr lang="en-US" dirty="0">
                <a:solidFill>
                  <a:prstClr val="black"/>
                </a:solidFill>
                <a:latin typeface="Times New Roman"/>
                <a:ea typeface="Calibri"/>
                <a:cs typeface="Arial"/>
              </a:rPr>
              <a:t> year. It has not been reported from Iraq.</a:t>
            </a:r>
            <a:endParaRPr lang="ar-IQ" dirty="0"/>
          </a:p>
        </p:txBody>
      </p:sp>
      <p:sp>
        <p:nvSpPr>
          <p:cNvPr id="5" name="TextBox 4"/>
          <p:cNvSpPr txBox="1"/>
          <p:nvPr/>
        </p:nvSpPr>
        <p:spPr>
          <a:xfrm>
            <a:off x="228600" y="1965960"/>
            <a:ext cx="1181100" cy="410882"/>
          </a:xfrm>
          <a:prstGeom prst="rect">
            <a:avLst/>
          </a:prstGeom>
          <a:noFill/>
        </p:spPr>
        <p:txBody>
          <a:bodyPr wrap="square" rtlCol="1">
            <a:spAutoFit/>
          </a:bodyPr>
          <a:lstStyle/>
          <a:p>
            <a:pPr>
              <a:lnSpc>
                <a:spcPct val="115000"/>
              </a:lnSpc>
            </a:pPr>
            <a:r>
              <a:rPr lang="en-US" b="1" dirty="0">
                <a:latin typeface="Times New Roman"/>
                <a:ea typeface="Calibri"/>
                <a:cs typeface="Arial"/>
              </a:rPr>
              <a:t>Life cycle</a:t>
            </a:r>
            <a:endParaRPr lang="en-US" sz="1400" dirty="0">
              <a:ea typeface="Calibri"/>
              <a:cs typeface="Arial"/>
            </a:endParaRPr>
          </a:p>
        </p:txBody>
      </p:sp>
      <p:pic>
        <p:nvPicPr>
          <p:cNvPr id="6" name="صورة 4" descr="C:\Users\com\Desktop\Untitled.png"/>
          <p:cNvPicPr/>
          <p:nvPr/>
        </p:nvPicPr>
        <p:blipFill rotWithShape="1">
          <a:blip r:embed="rId2">
            <a:extLst>
              <a:ext uri="{28A0092B-C50C-407E-A947-70E740481C1C}">
                <a14:useLocalDpi xmlns:a14="http://schemas.microsoft.com/office/drawing/2010/main" val="0"/>
              </a:ext>
            </a:extLst>
          </a:blip>
          <a:srcRect l="2195"/>
          <a:stretch/>
        </p:blipFill>
        <p:spPr bwMode="auto">
          <a:xfrm>
            <a:off x="4724400" y="2362200"/>
            <a:ext cx="4200525" cy="3414358"/>
          </a:xfrm>
          <a:prstGeom prst="rect">
            <a:avLst/>
          </a:prstGeom>
          <a:noFill/>
          <a:ln>
            <a:noFill/>
          </a:ln>
          <a:extLst>
            <a:ext uri="{53640926-AAD7-44D8-BBD7-CCE9431645EC}">
              <a14:shadowObscured xmlns:a14="http://schemas.microsoft.com/office/drawing/2010/main"/>
            </a:ext>
          </a:extLst>
        </p:spPr>
      </p:pic>
      <p:pic>
        <p:nvPicPr>
          <p:cNvPr id="7" name="صورة 5" descr="C:\Users\com\Desktop\Untitled.png"/>
          <p:cNvPicPr/>
          <p:nvPr/>
        </p:nvPicPr>
        <p:blipFill rotWithShape="1">
          <a:blip r:embed="rId3">
            <a:extLst>
              <a:ext uri="{28A0092B-C50C-407E-A947-70E740481C1C}">
                <a14:useLocalDpi xmlns:a14="http://schemas.microsoft.com/office/drawing/2010/main" val="0"/>
              </a:ext>
            </a:extLst>
          </a:blip>
          <a:srcRect t="1373"/>
          <a:stretch/>
        </p:blipFill>
        <p:spPr bwMode="auto">
          <a:xfrm>
            <a:off x="243840" y="2413001"/>
            <a:ext cx="4480560" cy="3454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65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401257"/>
          </a:xfrm>
          <a:prstGeom prst="rect">
            <a:avLst/>
          </a:prstGeom>
          <a:noFill/>
        </p:spPr>
        <p:txBody>
          <a:bodyPr wrap="square" rtlCol="1">
            <a:spAutoFit/>
          </a:bodyPr>
          <a:lstStyle/>
          <a:p>
            <a:pPr>
              <a:lnSpc>
                <a:spcPct val="115000"/>
              </a:lnSpc>
            </a:pPr>
            <a:r>
              <a:rPr lang="en-US" sz="2300" b="1" i="1" dirty="0">
                <a:latin typeface="Times New Roman"/>
                <a:ea typeface="Calibri"/>
                <a:cs typeface="Arial"/>
              </a:rPr>
              <a:t>2. </a:t>
            </a:r>
            <a:r>
              <a:rPr lang="en-US" sz="2300" b="1" i="1" dirty="0" err="1">
                <a:latin typeface="Times New Roman"/>
                <a:ea typeface="Calibri"/>
                <a:cs typeface="Arial"/>
              </a:rPr>
              <a:t>Heterophyes</a:t>
            </a:r>
            <a:r>
              <a:rPr lang="en-US" sz="2300" b="1" i="1" dirty="0">
                <a:latin typeface="Times New Roman"/>
                <a:ea typeface="Calibri"/>
                <a:cs typeface="Arial"/>
              </a:rPr>
              <a:t> </a:t>
            </a:r>
            <a:r>
              <a:rPr lang="en-US" sz="2300" b="1" i="1" dirty="0" err="1">
                <a:latin typeface="Times New Roman"/>
                <a:ea typeface="Calibri"/>
                <a:cs typeface="Arial"/>
              </a:rPr>
              <a:t>heterophyes</a:t>
            </a:r>
            <a:r>
              <a:rPr lang="en-US" sz="2300" b="1" i="1" dirty="0">
                <a:latin typeface="Times New Roman"/>
                <a:ea typeface="Calibri"/>
                <a:cs typeface="Arial"/>
              </a:rPr>
              <a:t> </a:t>
            </a:r>
            <a:r>
              <a:rPr lang="en-US" sz="2300" b="1" dirty="0">
                <a:latin typeface="Times New Roman"/>
                <a:ea typeface="Calibri"/>
                <a:cs typeface="Arial"/>
              </a:rPr>
              <a:t>(</a:t>
            </a:r>
            <a:r>
              <a:rPr lang="en-US" sz="2300" b="1" dirty="0" err="1">
                <a:latin typeface="Times New Roman"/>
                <a:ea typeface="Calibri"/>
                <a:cs typeface="Arial"/>
              </a:rPr>
              <a:t>heterophyiasis</a:t>
            </a:r>
            <a:r>
              <a:rPr lang="en-US" sz="2300" b="1" dirty="0">
                <a:latin typeface="Times New Roman"/>
                <a:ea typeface="Calibri"/>
                <a:cs typeface="Arial"/>
              </a:rPr>
              <a:t>)</a:t>
            </a:r>
            <a:endParaRPr lang="en-US" sz="2300" dirty="0">
              <a:ea typeface="Calibri"/>
              <a:cs typeface="Arial"/>
            </a:endParaRPr>
          </a:p>
          <a:p>
            <a:pPr>
              <a:lnSpc>
                <a:spcPct val="115000"/>
              </a:lnSpc>
            </a:pPr>
            <a:r>
              <a:rPr lang="en-US" sz="2300" dirty="0" err="1">
                <a:latin typeface="Times New Roman"/>
                <a:ea typeface="Calibri"/>
                <a:cs typeface="Arial"/>
              </a:rPr>
              <a:t>Heterophyiasis</a:t>
            </a:r>
            <a:r>
              <a:rPr lang="en-US" sz="2300" dirty="0">
                <a:latin typeface="Times New Roman"/>
                <a:ea typeface="Calibri"/>
                <a:cs typeface="Arial"/>
              </a:rPr>
              <a:t> is a disease caused by a minute intestinal fluke called </a:t>
            </a:r>
            <a:r>
              <a:rPr lang="en-US" sz="2300" i="1" dirty="0" err="1">
                <a:latin typeface="Times New Roman"/>
                <a:ea typeface="Calibri"/>
                <a:cs typeface="Arial"/>
              </a:rPr>
              <a:t>Heterophyes</a:t>
            </a:r>
            <a:r>
              <a:rPr lang="en-US" sz="2300" i="1" dirty="0">
                <a:latin typeface="Times New Roman"/>
                <a:ea typeface="Calibri"/>
                <a:cs typeface="Arial"/>
              </a:rPr>
              <a:t> </a:t>
            </a:r>
            <a:r>
              <a:rPr lang="en-US" sz="2300" i="1" dirty="0" err="1">
                <a:latin typeface="Times New Roman"/>
                <a:ea typeface="Calibri"/>
                <a:cs typeface="Arial"/>
              </a:rPr>
              <a:t>heterophyes</a:t>
            </a:r>
            <a:r>
              <a:rPr lang="en-US" sz="2300" i="1" dirty="0">
                <a:latin typeface="Times New Roman"/>
                <a:ea typeface="Calibri"/>
                <a:cs typeface="Arial"/>
              </a:rPr>
              <a:t> </a:t>
            </a:r>
            <a:r>
              <a:rPr lang="en-US" sz="2300" dirty="0">
                <a:latin typeface="Times New Roman"/>
                <a:ea typeface="Calibri"/>
                <a:cs typeface="Arial"/>
              </a:rPr>
              <a:t>which is the most common of the 12 species that compose the genus </a:t>
            </a:r>
            <a:r>
              <a:rPr lang="en-US" sz="2300" i="1" dirty="0" err="1">
                <a:latin typeface="Times New Roman"/>
                <a:ea typeface="Calibri"/>
                <a:cs typeface="Arial"/>
              </a:rPr>
              <a:t>Heterophyes</a:t>
            </a:r>
            <a:r>
              <a:rPr lang="en-US" sz="2300" dirty="0">
                <a:latin typeface="Times New Roman"/>
                <a:ea typeface="Calibri"/>
                <a:cs typeface="Arial"/>
              </a:rPr>
              <a:t>.</a:t>
            </a:r>
            <a:r>
              <a:rPr lang="en-US" sz="2300" i="1" dirty="0">
                <a:latin typeface="Times New Roman"/>
                <a:ea typeface="Calibri"/>
                <a:cs typeface="Arial"/>
              </a:rPr>
              <a:t> </a:t>
            </a:r>
            <a:endParaRPr lang="en-US" sz="2300" dirty="0">
              <a:ea typeface="Calibri"/>
              <a:cs typeface="Arial"/>
            </a:endParaRPr>
          </a:p>
          <a:p>
            <a:r>
              <a:rPr lang="en-US" sz="2300" dirty="0" err="1">
                <a:latin typeface="Times New Roman"/>
                <a:ea typeface="Calibri"/>
              </a:rPr>
              <a:t>Heterophyiasis</a:t>
            </a:r>
            <a:r>
              <a:rPr lang="en-US" sz="2300" dirty="0">
                <a:latin typeface="Times New Roman"/>
                <a:ea typeface="Calibri"/>
              </a:rPr>
              <a:t> is more prevalent in the Middle East, in Egypt and in the Far East. Although this</a:t>
            </a:r>
            <a:r>
              <a:rPr lang="en-US" sz="2300" i="1" dirty="0">
                <a:latin typeface="Times New Roman"/>
                <a:ea typeface="Calibri"/>
              </a:rPr>
              <a:t> </a:t>
            </a:r>
            <a:r>
              <a:rPr lang="en-US" sz="2300" dirty="0">
                <a:latin typeface="Times New Roman"/>
                <a:ea typeface="Calibri"/>
              </a:rPr>
              <a:t>disease is more severe in children, it affects both men and women at all ages. The prevalence of</a:t>
            </a:r>
            <a:r>
              <a:rPr lang="en-US" sz="2300" i="1" dirty="0">
                <a:latin typeface="Times New Roman"/>
                <a:ea typeface="Calibri"/>
              </a:rPr>
              <a:t> </a:t>
            </a:r>
            <a:r>
              <a:rPr lang="en-US" sz="2300" dirty="0" err="1">
                <a:latin typeface="Times New Roman"/>
                <a:ea typeface="Calibri"/>
              </a:rPr>
              <a:t>heterophyiasis</a:t>
            </a:r>
            <a:r>
              <a:rPr lang="en-US" sz="2300" dirty="0">
                <a:latin typeface="Times New Roman"/>
                <a:ea typeface="Calibri"/>
              </a:rPr>
              <a:t> in the Republic of Korea is attributed to the common consumption of brackish</a:t>
            </a:r>
            <a:r>
              <a:rPr lang="en-US" sz="2300" i="1" dirty="0">
                <a:latin typeface="Times New Roman"/>
                <a:ea typeface="Calibri"/>
              </a:rPr>
              <a:t> </a:t>
            </a:r>
            <a:r>
              <a:rPr lang="en-US" sz="2300" dirty="0">
                <a:latin typeface="Times New Roman"/>
                <a:ea typeface="Calibri"/>
              </a:rPr>
              <a:t>water fishes including mullets (</a:t>
            </a:r>
            <a:r>
              <a:rPr lang="en-US" sz="2300" i="1" dirty="0" err="1">
                <a:latin typeface="Times New Roman"/>
                <a:ea typeface="Calibri"/>
              </a:rPr>
              <a:t>Mugil</a:t>
            </a:r>
            <a:r>
              <a:rPr lang="en-US" sz="2300" i="1" dirty="0">
                <a:latin typeface="Times New Roman"/>
                <a:ea typeface="Calibri"/>
              </a:rPr>
              <a:t> </a:t>
            </a:r>
            <a:r>
              <a:rPr lang="en-US" sz="2300" i="1" dirty="0" err="1">
                <a:latin typeface="Times New Roman"/>
                <a:ea typeface="Calibri"/>
              </a:rPr>
              <a:t>cephalus</a:t>
            </a:r>
            <a:r>
              <a:rPr lang="en-US" sz="2300" dirty="0">
                <a:latin typeface="Times New Roman"/>
                <a:ea typeface="Calibri"/>
              </a:rPr>
              <a:t>), perches (</a:t>
            </a:r>
            <a:r>
              <a:rPr lang="en-US" sz="2300" i="1" dirty="0" err="1">
                <a:latin typeface="Times New Roman"/>
                <a:ea typeface="Calibri"/>
              </a:rPr>
              <a:t>Lateolabrax</a:t>
            </a:r>
            <a:r>
              <a:rPr lang="en-US" sz="2300" i="1" dirty="0">
                <a:latin typeface="Times New Roman"/>
                <a:ea typeface="Calibri"/>
              </a:rPr>
              <a:t> </a:t>
            </a:r>
            <a:r>
              <a:rPr lang="en-US" sz="2300" i="1" dirty="0" err="1">
                <a:latin typeface="Times New Roman"/>
                <a:ea typeface="Calibri"/>
              </a:rPr>
              <a:t>japonicus</a:t>
            </a:r>
            <a:r>
              <a:rPr lang="en-US" sz="2300" dirty="0">
                <a:latin typeface="Times New Roman"/>
                <a:ea typeface="Calibri"/>
              </a:rPr>
              <a:t>), and gobies</a:t>
            </a:r>
            <a:r>
              <a:rPr lang="en-US" sz="2300" i="1" dirty="0">
                <a:latin typeface="Times New Roman"/>
                <a:ea typeface="Calibri"/>
              </a:rPr>
              <a:t> </a:t>
            </a:r>
            <a:r>
              <a:rPr lang="en-US" sz="2300" dirty="0">
                <a:latin typeface="Times New Roman"/>
                <a:ea typeface="Calibri"/>
              </a:rPr>
              <a:t>(</a:t>
            </a:r>
            <a:r>
              <a:rPr lang="en-US" sz="2300" i="1" dirty="0" err="1">
                <a:latin typeface="Times New Roman"/>
                <a:ea typeface="Calibri"/>
              </a:rPr>
              <a:t>Acanthogobius</a:t>
            </a:r>
            <a:r>
              <a:rPr lang="en-US" sz="2300" i="1" dirty="0">
                <a:latin typeface="Times New Roman"/>
                <a:ea typeface="Calibri"/>
              </a:rPr>
              <a:t> </a:t>
            </a:r>
            <a:r>
              <a:rPr lang="en-US" sz="2300" i="1" dirty="0" err="1">
                <a:latin typeface="Times New Roman"/>
                <a:ea typeface="Calibri"/>
              </a:rPr>
              <a:t>flavimanus</a:t>
            </a:r>
            <a:r>
              <a:rPr lang="en-US" sz="2300" dirty="0">
                <a:latin typeface="Times New Roman"/>
                <a:ea typeface="Calibri"/>
              </a:rPr>
              <a:t>), in a sashimi style. This disease</a:t>
            </a:r>
            <a:r>
              <a:rPr lang="en-US" sz="2300" i="1" dirty="0">
                <a:latin typeface="Times New Roman"/>
                <a:ea typeface="Calibri"/>
              </a:rPr>
              <a:t> </a:t>
            </a:r>
            <a:r>
              <a:rPr lang="en-US" sz="2300" dirty="0">
                <a:latin typeface="Times New Roman"/>
                <a:ea typeface="Calibri"/>
              </a:rPr>
              <a:t>has not been reported in </a:t>
            </a:r>
            <a:r>
              <a:rPr lang="en-US" sz="2300" dirty="0" smtClean="0">
                <a:latin typeface="Times New Roman"/>
                <a:ea typeface="Calibri"/>
              </a:rPr>
              <a:t>Iraq</a:t>
            </a:r>
          </a:p>
          <a:p>
            <a:pPr>
              <a:lnSpc>
                <a:spcPct val="115000"/>
              </a:lnSpc>
            </a:pPr>
            <a:r>
              <a:rPr lang="en-US" sz="2300" b="1" dirty="0">
                <a:latin typeface="Times New Roman"/>
                <a:ea typeface="Calibri"/>
                <a:cs typeface="Arial"/>
              </a:rPr>
              <a:t>Life cycle</a:t>
            </a:r>
            <a:endParaRPr lang="en-US" sz="2300" dirty="0">
              <a:ea typeface="Calibri"/>
              <a:cs typeface="Arial"/>
            </a:endParaRPr>
          </a:p>
          <a:p>
            <a:pPr algn="just">
              <a:lnSpc>
                <a:spcPct val="115000"/>
              </a:lnSpc>
            </a:pPr>
            <a:r>
              <a:rPr lang="en-US" sz="2300" dirty="0">
                <a:latin typeface="Times New Roman"/>
                <a:ea typeface="Calibri"/>
                <a:cs typeface="Arial"/>
              </a:rPr>
              <a:t>The life cycle of this worm is simple (Figure 3.2b). The eggs are characterized of being </a:t>
            </a:r>
            <a:r>
              <a:rPr lang="en-US" sz="2300" dirty="0" err="1">
                <a:latin typeface="Times New Roman"/>
                <a:ea typeface="Calibri"/>
                <a:cs typeface="Arial"/>
              </a:rPr>
              <a:t>embryonated</a:t>
            </a:r>
            <a:r>
              <a:rPr lang="en-US" sz="2300" dirty="0">
                <a:latin typeface="Times New Roman"/>
                <a:ea typeface="Calibri"/>
                <a:cs typeface="Arial"/>
              </a:rPr>
              <a:t> when they are released and contain a fully-developed </a:t>
            </a:r>
            <a:r>
              <a:rPr lang="en-US" sz="2300" dirty="0" err="1">
                <a:latin typeface="Times New Roman"/>
                <a:ea typeface="Calibri"/>
                <a:cs typeface="Arial"/>
              </a:rPr>
              <a:t>miracidium</a:t>
            </a:r>
            <a:r>
              <a:rPr lang="en-US" sz="2300" dirty="0">
                <a:latin typeface="Times New Roman"/>
                <a:ea typeface="Calibri"/>
                <a:cs typeface="Arial"/>
              </a:rPr>
              <a:t>. After ingestion by a suitable snail (first intermediate host), the eggs hatch and release </a:t>
            </a:r>
            <a:r>
              <a:rPr lang="en-US" sz="2300" dirty="0" err="1">
                <a:latin typeface="Times New Roman"/>
                <a:ea typeface="Calibri"/>
                <a:cs typeface="Arial"/>
              </a:rPr>
              <a:t>miracidia</a:t>
            </a:r>
            <a:r>
              <a:rPr lang="en-US" sz="2300" dirty="0">
                <a:latin typeface="Times New Roman"/>
                <a:ea typeface="Calibri"/>
                <a:cs typeface="Arial"/>
              </a:rPr>
              <a:t> which penetrate</a:t>
            </a:r>
            <a:endParaRPr lang="en-US" sz="2300" dirty="0">
              <a:ea typeface="Calibri"/>
              <a:cs typeface="Arial"/>
            </a:endParaRPr>
          </a:p>
          <a:p>
            <a:pPr algn="just">
              <a:lnSpc>
                <a:spcPct val="115000"/>
              </a:lnSpc>
            </a:pPr>
            <a:r>
              <a:rPr lang="en-US" sz="2300" dirty="0">
                <a:latin typeface="Times New Roman"/>
                <a:ea typeface="Calibri"/>
                <a:cs typeface="Arial"/>
              </a:rPr>
              <a:t>the snail’s intestine. Genera </a:t>
            </a:r>
            <a:r>
              <a:rPr lang="en-US" sz="2300" i="1" dirty="0" err="1">
                <a:latin typeface="Times New Roman"/>
                <a:ea typeface="Calibri"/>
                <a:cs typeface="Arial"/>
              </a:rPr>
              <a:t>Cerithidia</a:t>
            </a:r>
            <a:r>
              <a:rPr lang="en-US" sz="2300" i="1" dirty="0">
                <a:latin typeface="Times New Roman"/>
                <a:ea typeface="Calibri"/>
                <a:cs typeface="Arial"/>
              </a:rPr>
              <a:t> </a:t>
            </a:r>
            <a:r>
              <a:rPr lang="en-US" sz="2300" dirty="0">
                <a:latin typeface="Times New Roman"/>
                <a:ea typeface="Calibri"/>
                <a:cs typeface="Arial"/>
              </a:rPr>
              <a:t>and </a:t>
            </a:r>
            <a:r>
              <a:rPr lang="en-US" sz="2300" i="1" dirty="0" err="1">
                <a:latin typeface="Times New Roman"/>
                <a:ea typeface="Calibri"/>
                <a:cs typeface="Arial"/>
              </a:rPr>
              <a:t>Pironella</a:t>
            </a:r>
            <a:r>
              <a:rPr lang="en-US" sz="2300" i="1" dirty="0">
                <a:latin typeface="Times New Roman"/>
                <a:ea typeface="Calibri"/>
                <a:cs typeface="Arial"/>
              </a:rPr>
              <a:t> </a:t>
            </a:r>
            <a:r>
              <a:rPr lang="en-US" sz="2300" dirty="0">
                <a:latin typeface="Times New Roman"/>
                <a:ea typeface="Calibri"/>
                <a:cs typeface="Arial"/>
              </a:rPr>
              <a:t>are important snail hosts in Asia and the Middle East, respectively.</a:t>
            </a:r>
            <a:endParaRPr lang="en-US" sz="2300" dirty="0">
              <a:ea typeface="Calibri"/>
              <a:cs typeface="Arial"/>
            </a:endParaRPr>
          </a:p>
          <a:p>
            <a:endParaRPr lang="ar-IQ" sz="2300" dirty="0"/>
          </a:p>
        </p:txBody>
      </p:sp>
    </p:spTree>
    <p:extLst>
      <p:ext uri="{BB962C8B-B14F-4D97-AF65-F5344CB8AC3E}">
        <p14:creationId xmlns:p14="http://schemas.microsoft.com/office/powerpoint/2010/main" val="415398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6" descr="C:\Users\com\Desktop\Untitled.png"/>
          <p:cNvPicPr/>
          <p:nvPr/>
        </p:nvPicPr>
        <p:blipFill rotWithShape="1">
          <a:blip r:embed="rId2">
            <a:extLst>
              <a:ext uri="{28A0092B-C50C-407E-A947-70E740481C1C}">
                <a14:useLocalDpi xmlns:a14="http://schemas.microsoft.com/office/drawing/2010/main" val="0"/>
              </a:ext>
            </a:extLst>
          </a:blip>
          <a:srcRect b="853"/>
          <a:stretch/>
        </p:blipFill>
        <p:spPr bwMode="auto">
          <a:xfrm>
            <a:off x="4114800" y="3124200"/>
            <a:ext cx="5029200" cy="3733800"/>
          </a:xfrm>
          <a:prstGeom prst="rect">
            <a:avLst/>
          </a:prstGeom>
          <a:noFill/>
          <a:ln>
            <a:noFill/>
          </a:ln>
          <a:extLst>
            <a:ext uri="{53640926-AAD7-44D8-BBD7-CCE9431645EC}">
              <a14:shadowObscured xmlns:a14="http://schemas.microsoft.com/office/drawing/2010/main"/>
            </a:ext>
          </a:extLst>
        </p:spPr>
      </p:pic>
      <p:pic>
        <p:nvPicPr>
          <p:cNvPr id="5" name="صورة 7" descr="C:\Users\com\Desktop\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343400" cy="3505200"/>
          </a:xfrm>
          <a:prstGeom prst="rect">
            <a:avLst/>
          </a:prstGeom>
          <a:noFill/>
          <a:ln>
            <a:noFill/>
          </a:ln>
        </p:spPr>
      </p:pic>
    </p:spTree>
    <p:extLst>
      <p:ext uri="{BB962C8B-B14F-4D97-AF65-F5344CB8AC3E}">
        <p14:creationId xmlns:p14="http://schemas.microsoft.com/office/powerpoint/2010/main" val="858508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8991600" cy="6500241"/>
          </a:xfrm>
          <a:prstGeom prst="rect">
            <a:avLst/>
          </a:prstGeom>
          <a:noFill/>
        </p:spPr>
        <p:txBody>
          <a:bodyPr wrap="square" rtlCol="1">
            <a:spAutoFit/>
          </a:bodyPr>
          <a:lstStyle/>
          <a:p>
            <a:pPr>
              <a:lnSpc>
                <a:spcPct val="115000"/>
              </a:lnSpc>
            </a:pPr>
            <a:r>
              <a:rPr lang="en-US" sz="2400" b="1" dirty="0">
                <a:latin typeface="Times New Roman"/>
                <a:ea typeface="Calibri"/>
                <a:cs typeface="Arial"/>
              </a:rPr>
              <a:t>(B) Liver </a:t>
            </a:r>
            <a:r>
              <a:rPr lang="en-US" sz="2400" b="1" dirty="0" err="1">
                <a:latin typeface="Times New Roman"/>
                <a:ea typeface="Calibri"/>
                <a:cs typeface="Arial"/>
              </a:rPr>
              <a:t>trematodes</a:t>
            </a:r>
            <a:r>
              <a:rPr lang="en-US" sz="2400" b="1" dirty="0">
                <a:latin typeface="Times New Roman"/>
                <a:ea typeface="Calibri"/>
                <a:cs typeface="Arial"/>
              </a:rPr>
              <a:t> (flukes</a:t>
            </a:r>
            <a:r>
              <a:rPr lang="en-US" sz="2400" b="1" dirty="0" smtClean="0">
                <a:latin typeface="Times New Roman"/>
                <a:ea typeface="Calibri"/>
                <a:cs typeface="Arial"/>
              </a:rPr>
              <a:t>)</a:t>
            </a:r>
            <a:endParaRPr lang="en-US" sz="2400" dirty="0">
              <a:ea typeface="Calibri"/>
              <a:cs typeface="Arial"/>
            </a:endParaRPr>
          </a:p>
          <a:p>
            <a:pPr>
              <a:lnSpc>
                <a:spcPct val="115000"/>
              </a:lnSpc>
            </a:pPr>
            <a:r>
              <a:rPr lang="en-US" sz="2400" b="1" dirty="0">
                <a:latin typeface="Times New Roman"/>
                <a:ea typeface="Calibri"/>
                <a:cs typeface="Arial"/>
              </a:rPr>
              <a:t>1. </a:t>
            </a:r>
            <a:r>
              <a:rPr lang="en-US" sz="2400" b="1" i="1" dirty="0" err="1">
                <a:latin typeface="Times New Roman"/>
                <a:ea typeface="Calibri"/>
                <a:cs typeface="Arial"/>
              </a:rPr>
              <a:t>Clonorchis</a:t>
            </a:r>
            <a:r>
              <a:rPr lang="en-US" sz="2400" b="1" i="1" dirty="0">
                <a:latin typeface="Times New Roman"/>
                <a:ea typeface="Calibri"/>
                <a:cs typeface="Arial"/>
              </a:rPr>
              <a:t> </a:t>
            </a:r>
            <a:r>
              <a:rPr lang="en-US" sz="2400" b="1" i="1" dirty="0" err="1">
                <a:latin typeface="Times New Roman"/>
                <a:ea typeface="Calibri"/>
                <a:cs typeface="Arial"/>
              </a:rPr>
              <a:t>sinensis</a:t>
            </a:r>
            <a:r>
              <a:rPr lang="en-US" sz="2400" b="1" i="1" dirty="0">
                <a:latin typeface="Times New Roman"/>
                <a:ea typeface="Calibri"/>
                <a:cs typeface="Arial"/>
              </a:rPr>
              <a:t> </a:t>
            </a:r>
            <a:r>
              <a:rPr lang="en-US" sz="2400" b="1" dirty="0">
                <a:latin typeface="Times New Roman"/>
                <a:ea typeface="Calibri"/>
                <a:cs typeface="Arial"/>
              </a:rPr>
              <a:t>(Chinese Liver Fluke/ Oriental Liver Fluke)</a:t>
            </a:r>
            <a:endParaRPr lang="en-US" sz="2400" dirty="0">
              <a:ea typeface="Calibri"/>
              <a:cs typeface="Arial"/>
            </a:endParaRPr>
          </a:p>
          <a:p>
            <a:pPr algn="just">
              <a:lnSpc>
                <a:spcPct val="115000"/>
              </a:lnSpc>
            </a:pPr>
            <a:r>
              <a:rPr lang="en-US" sz="2400" dirty="0">
                <a:latin typeface="Times New Roman"/>
                <a:ea typeface="Calibri"/>
                <a:cs typeface="Arial"/>
              </a:rPr>
              <a:t>This parasite is wide spread in humans, dogs and cats in the southeast of Asia, especially China, Korea, Vietnam and Japan. The reservoir hosts for this disease are various freshwater snails, while the vector is usually uncooked freshwater fishes. Related flukes parasitizing European cats(</a:t>
            </a:r>
            <a:r>
              <a:rPr lang="en-US" sz="2400" i="1" dirty="0" err="1">
                <a:latin typeface="Times New Roman"/>
                <a:ea typeface="Calibri"/>
                <a:cs typeface="Arial"/>
              </a:rPr>
              <a:t>Opisthorchis</a:t>
            </a:r>
            <a:r>
              <a:rPr lang="en-US" sz="2400" i="1" dirty="0">
                <a:latin typeface="Times New Roman"/>
                <a:ea typeface="Calibri"/>
                <a:cs typeface="Arial"/>
              </a:rPr>
              <a:t> </a:t>
            </a:r>
            <a:r>
              <a:rPr lang="en-US" sz="2400" i="1" dirty="0" err="1">
                <a:latin typeface="Times New Roman"/>
                <a:ea typeface="Calibri"/>
                <a:cs typeface="Arial"/>
              </a:rPr>
              <a:t>felinus</a:t>
            </a:r>
            <a:r>
              <a:rPr lang="en-US" sz="2400" dirty="0">
                <a:latin typeface="Times New Roman"/>
                <a:ea typeface="Calibri"/>
                <a:cs typeface="Arial"/>
              </a:rPr>
              <a:t>) and dogs (</a:t>
            </a:r>
            <a:r>
              <a:rPr lang="en-US" sz="2400" i="1" dirty="0">
                <a:latin typeface="Times New Roman"/>
                <a:ea typeface="Calibri"/>
                <a:cs typeface="Arial"/>
              </a:rPr>
              <a:t>O. </a:t>
            </a:r>
            <a:r>
              <a:rPr lang="en-US" sz="2400" i="1" dirty="0" err="1">
                <a:latin typeface="Times New Roman"/>
                <a:ea typeface="Calibri"/>
                <a:cs typeface="Arial"/>
              </a:rPr>
              <a:t>viverini</a:t>
            </a:r>
            <a:r>
              <a:rPr lang="en-US" sz="2400" dirty="0">
                <a:latin typeface="Times New Roman"/>
                <a:ea typeface="Calibri"/>
                <a:cs typeface="Arial"/>
              </a:rPr>
              <a:t>) infect humans in the endemic areas</a:t>
            </a:r>
            <a:r>
              <a:rPr lang="en-US" sz="2400" dirty="0" smtClean="0">
                <a:latin typeface="Times New Roman"/>
                <a:ea typeface="Calibri"/>
                <a:cs typeface="Arial"/>
              </a:rPr>
              <a:t>.</a:t>
            </a:r>
          </a:p>
          <a:p>
            <a:pPr>
              <a:lnSpc>
                <a:spcPct val="115000"/>
              </a:lnSpc>
            </a:pPr>
            <a:r>
              <a:rPr lang="en-US" sz="2400" b="1" dirty="0">
                <a:latin typeface="Times New Roman"/>
                <a:ea typeface="Calibri"/>
                <a:cs typeface="Arial"/>
              </a:rPr>
              <a:t>Morphology</a:t>
            </a:r>
            <a:endParaRPr lang="en-US" sz="2400" dirty="0">
              <a:ea typeface="Calibri"/>
              <a:cs typeface="Arial"/>
            </a:endParaRPr>
          </a:p>
          <a:p>
            <a:r>
              <a:rPr lang="en-US" sz="2400" dirty="0">
                <a:latin typeface="Times New Roman"/>
                <a:ea typeface="Calibri"/>
              </a:rPr>
              <a:t>The adult worm is spindle-shaped and measures about 16 by 4 mm and lives in the biliary ducts. It is a </a:t>
            </a:r>
            <a:r>
              <a:rPr lang="en-US" sz="2400" dirty="0" err="1">
                <a:latin typeface="Times New Roman"/>
                <a:ea typeface="Calibri"/>
              </a:rPr>
              <a:t>hemaphrodite</a:t>
            </a:r>
            <a:r>
              <a:rPr lang="en-US" sz="2400" dirty="0">
                <a:latin typeface="Times New Roman"/>
                <a:ea typeface="Calibri"/>
              </a:rPr>
              <a:t> digenetic fluke with </a:t>
            </a:r>
            <a:r>
              <a:rPr lang="en-US" sz="2400" dirty="0" err="1">
                <a:latin typeface="Times New Roman"/>
                <a:ea typeface="Calibri"/>
              </a:rPr>
              <a:t>unsegmented</a:t>
            </a:r>
            <a:r>
              <a:rPr lang="en-US" sz="2400" dirty="0">
                <a:latin typeface="Times New Roman"/>
                <a:ea typeface="Calibri"/>
              </a:rPr>
              <a:t>, leaf-shaped body. It has two suckers, </a:t>
            </a:r>
            <a:r>
              <a:rPr lang="en-US" sz="2400" dirty="0" err="1">
                <a:latin typeface="Times New Roman"/>
                <a:ea typeface="Calibri"/>
              </a:rPr>
              <a:t>oraland</a:t>
            </a:r>
            <a:r>
              <a:rPr lang="en-US" sz="2400" dirty="0">
                <a:latin typeface="Times New Roman"/>
                <a:ea typeface="Calibri"/>
              </a:rPr>
              <a:t> ventral. The eggs are fully </a:t>
            </a:r>
            <a:r>
              <a:rPr lang="en-US" sz="2400" dirty="0" err="1">
                <a:latin typeface="Times New Roman"/>
                <a:ea typeface="Calibri"/>
              </a:rPr>
              <a:t>embryonated</a:t>
            </a:r>
            <a:r>
              <a:rPr lang="en-US" sz="2400" dirty="0">
                <a:latin typeface="Times New Roman"/>
                <a:ea typeface="Calibri"/>
              </a:rPr>
              <a:t> when laid with a thick, light </a:t>
            </a:r>
            <a:r>
              <a:rPr lang="en-US" sz="2400" dirty="0" err="1">
                <a:latin typeface="Times New Roman"/>
                <a:ea typeface="Calibri"/>
              </a:rPr>
              <a:t>yellowbrown</a:t>
            </a:r>
            <a:r>
              <a:rPr lang="en-US" sz="2400" dirty="0">
                <a:latin typeface="Times New Roman"/>
                <a:ea typeface="Calibri"/>
              </a:rPr>
              <a:t> shell, an operculum with clear </a:t>
            </a:r>
            <a:r>
              <a:rPr lang="en-US" sz="2400" dirty="0" err="1">
                <a:latin typeface="Times New Roman"/>
                <a:ea typeface="Calibri"/>
              </a:rPr>
              <a:t>opercular</a:t>
            </a:r>
            <a:r>
              <a:rPr lang="en-US" sz="2400" dirty="0">
                <a:latin typeface="Times New Roman"/>
                <a:ea typeface="Calibri"/>
              </a:rPr>
              <a:t> shoulders and have a small </a:t>
            </a:r>
            <a:r>
              <a:rPr lang="en-US" sz="2400" dirty="0" err="1">
                <a:latin typeface="Times New Roman"/>
                <a:ea typeface="Calibri"/>
              </a:rPr>
              <a:t>commashaped</a:t>
            </a:r>
            <a:r>
              <a:rPr lang="en-US" sz="2400" dirty="0">
                <a:latin typeface="Times New Roman"/>
                <a:ea typeface="Calibri"/>
              </a:rPr>
              <a:t> appendage at the </a:t>
            </a:r>
            <a:r>
              <a:rPr lang="en-US" sz="2400" dirty="0" err="1">
                <a:latin typeface="Times New Roman"/>
                <a:ea typeface="Calibri"/>
              </a:rPr>
              <a:t>opercular</a:t>
            </a:r>
            <a:r>
              <a:rPr lang="en-US" sz="2400" dirty="0">
                <a:latin typeface="Times New Roman"/>
                <a:ea typeface="Calibri"/>
              </a:rPr>
              <a:t> end. The </a:t>
            </a:r>
            <a:r>
              <a:rPr lang="en-US" sz="2400" dirty="0" err="1">
                <a:latin typeface="Times New Roman"/>
                <a:ea typeface="Calibri"/>
              </a:rPr>
              <a:t>embryonated</a:t>
            </a:r>
            <a:r>
              <a:rPr lang="en-US" sz="2400" dirty="0">
                <a:latin typeface="Times New Roman"/>
                <a:ea typeface="Calibri"/>
              </a:rPr>
              <a:t> eggs are discharged in the biliary ducts and then in the stool</a:t>
            </a:r>
            <a:endParaRPr lang="en-US" sz="2400" dirty="0">
              <a:ea typeface="Calibri"/>
              <a:cs typeface="Arial"/>
            </a:endParaRPr>
          </a:p>
        </p:txBody>
      </p:sp>
    </p:spTree>
    <p:extLst>
      <p:ext uri="{BB962C8B-B14F-4D97-AF65-F5344CB8AC3E}">
        <p14:creationId xmlns:p14="http://schemas.microsoft.com/office/powerpoint/2010/main" val="101750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
            <a:ext cx="9144000" cy="2215991"/>
          </a:xfrm>
          <a:prstGeom prst="rect">
            <a:avLst/>
          </a:prstGeom>
          <a:noFill/>
        </p:spPr>
        <p:txBody>
          <a:bodyPr wrap="square" rtlCol="1">
            <a:spAutoFit/>
          </a:bodyPr>
          <a:lstStyle/>
          <a:p>
            <a:pPr>
              <a:lnSpc>
                <a:spcPct val="115000"/>
              </a:lnSpc>
            </a:pPr>
            <a:r>
              <a:rPr lang="en-US" sz="2400" b="1" dirty="0">
                <a:latin typeface="Times New Roman"/>
                <a:ea typeface="Calibri"/>
                <a:cs typeface="Arial"/>
              </a:rPr>
              <a:t>Life </a:t>
            </a:r>
            <a:r>
              <a:rPr lang="en-US" sz="2400" b="1" dirty="0" smtClean="0">
                <a:latin typeface="Times New Roman"/>
                <a:ea typeface="Calibri"/>
                <a:cs typeface="Arial"/>
              </a:rPr>
              <a:t>cycle</a:t>
            </a:r>
          </a:p>
          <a:p>
            <a:pPr>
              <a:lnSpc>
                <a:spcPct val="115000"/>
              </a:lnSpc>
            </a:pPr>
            <a:r>
              <a:rPr lang="en-US" sz="2400" b="1" dirty="0" smtClean="0">
                <a:latin typeface="Times New Roman"/>
                <a:ea typeface="Calibri"/>
                <a:cs typeface="Arial"/>
              </a:rPr>
              <a:t> </a:t>
            </a:r>
            <a:r>
              <a:rPr lang="en-US" sz="2400" dirty="0">
                <a:latin typeface="Times New Roman"/>
                <a:ea typeface="Calibri"/>
              </a:rPr>
              <a:t>Humans are infected by eating raw or poorly cooked freshwater fish which carries the infective encysted </a:t>
            </a:r>
            <a:r>
              <a:rPr lang="en-US" sz="2400" dirty="0" err="1">
                <a:latin typeface="Times New Roman"/>
                <a:ea typeface="Calibri"/>
              </a:rPr>
              <a:t>metacercaria</a:t>
            </a:r>
            <a:r>
              <a:rPr lang="en-US" sz="2400" dirty="0">
                <a:latin typeface="Times New Roman"/>
                <a:ea typeface="Calibri"/>
              </a:rPr>
              <a:t>. The cyst is digested and the </a:t>
            </a:r>
            <a:r>
              <a:rPr lang="en-US" sz="2400" dirty="0" err="1">
                <a:latin typeface="Times New Roman"/>
                <a:ea typeface="Calibri"/>
              </a:rPr>
              <a:t>metacercaria</a:t>
            </a:r>
            <a:r>
              <a:rPr lang="en-US" sz="2400" dirty="0">
                <a:latin typeface="Times New Roman"/>
                <a:ea typeface="Calibri"/>
              </a:rPr>
              <a:t> migrates up the bile duct to the liver where it matures into an adult worm.</a:t>
            </a:r>
            <a:endParaRPr lang="en-US" sz="2400" dirty="0">
              <a:ea typeface="Calibri"/>
              <a:cs typeface="Arial"/>
            </a:endParaRPr>
          </a:p>
        </p:txBody>
      </p:sp>
      <p:pic>
        <p:nvPicPr>
          <p:cNvPr id="5" name="صورة 8" descr="C:\Users\com\Desktop\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4770120" y="3048000"/>
            <a:ext cx="4373880" cy="3810000"/>
          </a:xfrm>
          <a:prstGeom prst="rect">
            <a:avLst/>
          </a:prstGeom>
          <a:noFill/>
          <a:ln>
            <a:noFill/>
          </a:ln>
        </p:spPr>
      </p:pic>
      <p:pic>
        <p:nvPicPr>
          <p:cNvPr id="6" name="صورة 9" descr="C:\Users\com\Desktop\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4800600" cy="3810000"/>
          </a:xfrm>
          <a:prstGeom prst="rect">
            <a:avLst/>
          </a:prstGeom>
          <a:noFill/>
          <a:ln>
            <a:noFill/>
          </a:ln>
        </p:spPr>
      </p:pic>
    </p:spTree>
    <p:extLst>
      <p:ext uri="{BB962C8B-B14F-4D97-AF65-F5344CB8AC3E}">
        <p14:creationId xmlns:p14="http://schemas.microsoft.com/office/powerpoint/2010/main" val="8800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524</Words>
  <Application>Microsoft Office PowerPoint</Application>
  <PresentationFormat>On-screen Show (4:3)</PresentationFormat>
  <Paragraphs>31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Dr-dodo</dc:creator>
  <cp:lastModifiedBy>DR.Ahmed Saker 2o1O</cp:lastModifiedBy>
  <cp:revision>3</cp:revision>
  <dcterms:created xsi:type="dcterms:W3CDTF">2006-08-16T00:00:00Z</dcterms:created>
  <dcterms:modified xsi:type="dcterms:W3CDTF">2019-09-23T22:10:38Z</dcterms:modified>
</cp:coreProperties>
</file>